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2" r:id="rId2"/>
    <p:sldId id="256" r:id="rId3"/>
    <p:sldId id="259" r:id="rId4"/>
    <p:sldId id="263" r:id="rId5"/>
    <p:sldId id="260" r:id="rId6"/>
    <p:sldId id="261" r:id="rId7"/>
    <p:sldId id="257" r:id="rId8"/>
    <p:sldId id="258"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51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34376F-09E0-4FE0-AE25-B5A7E40BD4C9}" type="datetimeFigureOut">
              <a:rPr lang="en-US" smtClean="0"/>
              <a:pPr/>
              <a:t>12/2/2010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D634A4-B180-4D98-8EA8-F31F8F1F9F0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D634A4-B180-4D98-8EA8-F31F8F1F9F00}"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4991B81-1E09-4D14-873A-F478708DE485}"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F8AEA2-4F97-480F-96A0-AA9C2D8E2FC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991B81-1E09-4D14-873A-F478708DE485}"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F8AEA2-4F97-480F-96A0-AA9C2D8E2FC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991B81-1E09-4D14-873A-F478708DE485}"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F8AEA2-4F97-480F-96A0-AA9C2D8E2FC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991B81-1E09-4D14-873A-F478708DE485}"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F8AEA2-4F97-480F-96A0-AA9C2D8E2FC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991B81-1E09-4D14-873A-F478708DE485}"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F8AEA2-4F97-480F-96A0-AA9C2D8E2FC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4991B81-1E09-4D14-873A-F478708DE485}" type="datetimeFigureOut">
              <a:rPr lang="en-US" smtClean="0"/>
              <a:pPr/>
              <a:t>12/2/2010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F8AEA2-4F97-480F-96A0-AA9C2D8E2FC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4991B81-1E09-4D14-873A-F478708DE485}" type="datetimeFigureOut">
              <a:rPr lang="en-US" smtClean="0"/>
              <a:pPr/>
              <a:t>12/2/2010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F8AEA2-4F97-480F-96A0-AA9C2D8E2FC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4991B81-1E09-4D14-873A-F478708DE485}" type="datetimeFigureOut">
              <a:rPr lang="en-US" smtClean="0"/>
              <a:pPr/>
              <a:t>12/2/2010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F8AEA2-4F97-480F-96A0-AA9C2D8E2FC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991B81-1E09-4D14-873A-F478708DE485}" type="datetimeFigureOut">
              <a:rPr lang="en-US" smtClean="0"/>
              <a:pPr/>
              <a:t>12/2/2010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F8AEA2-4F97-480F-96A0-AA9C2D8E2FC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991B81-1E09-4D14-873A-F478708DE485}" type="datetimeFigureOut">
              <a:rPr lang="en-US" smtClean="0"/>
              <a:pPr/>
              <a:t>12/2/2010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F8AEA2-4F97-480F-96A0-AA9C2D8E2FC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991B81-1E09-4D14-873A-F478708DE485}" type="datetimeFigureOut">
              <a:rPr lang="en-US" smtClean="0"/>
              <a:pPr/>
              <a:t>12/2/2010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F8AEA2-4F97-480F-96A0-AA9C2D8E2FC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tx2"/>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991B81-1E09-4D14-873A-F478708DE485}" type="datetimeFigureOut">
              <a:rPr lang="en-US" smtClean="0"/>
              <a:pPr/>
              <a:t>12/2/2010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F8AEA2-4F97-480F-96A0-AA9C2D8E2FC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Hippolyta and Theseus</a:t>
            </a:r>
            <a:endParaRPr lang="en-US" dirty="0"/>
          </a:p>
        </p:txBody>
      </p:sp>
      <p:pic>
        <p:nvPicPr>
          <p:cNvPr id="3" name="Picture 2" descr="theseus and hippolyta.jpg"/>
          <p:cNvPicPr>
            <a:picLocks noChangeAspect="1"/>
          </p:cNvPicPr>
          <p:nvPr/>
        </p:nvPicPr>
        <p:blipFill>
          <a:blip r:embed="rId2"/>
          <a:srcRect l="25743" t="9826" r="23762"/>
          <a:stretch>
            <a:fillRect/>
          </a:stretch>
        </p:blipFill>
        <p:spPr>
          <a:xfrm>
            <a:off x="2895600" y="1447800"/>
            <a:ext cx="3505200" cy="46482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www.paleothea.com/Pictures/Hippolyta.jpg"/>
          <p:cNvPicPr/>
          <p:nvPr/>
        </p:nvPicPr>
        <p:blipFill>
          <a:blip r:embed="rId2"/>
          <a:srcRect/>
          <a:stretch>
            <a:fillRect/>
          </a:stretch>
        </p:blipFill>
        <p:spPr bwMode="auto">
          <a:xfrm>
            <a:off x="838200" y="762000"/>
            <a:ext cx="2971800" cy="4724400"/>
          </a:xfrm>
          <a:prstGeom prst="rect">
            <a:avLst/>
          </a:prstGeom>
          <a:ln>
            <a:noFill/>
          </a:ln>
          <a:effectLst>
            <a:softEdge rad="112500"/>
          </a:effectLst>
        </p:spPr>
      </p:pic>
      <p:sp>
        <p:nvSpPr>
          <p:cNvPr id="2050" name="Rectangle 2"/>
          <p:cNvSpPr>
            <a:spLocks noChangeArrowheads="1"/>
          </p:cNvSpPr>
          <p:nvPr/>
        </p:nvSpPr>
        <p:spPr bwMode="auto">
          <a:xfrm>
            <a:off x="0" y="0"/>
            <a:ext cx="9144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US"/>
          </a:p>
        </p:txBody>
      </p:sp>
      <p:sp>
        <p:nvSpPr>
          <p:cNvPr id="2051" name="Rectangle 3"/>
          <p:cNvSpPr>
            <a:spLocks noChangeArrowheads="1"/>
          </p:cNvSpPr>
          <p:nvPr/>
        </p:nvSpPr>
        <p:spPr bwMode="auto">
          <a:xfrm>
            <a:off x="4114800" y="1219200"/>
            <a:ext cx="4800600" cy="280076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4400" i="0" strike="noStrike" cap="none" normalizeH="0" baseline="0" dirty="0" smtClean="0">
                <a:ln>
                  <a:noFill/>
                </a:ln>
                <a:effectLst/>
                <a:latin typeface="Calibri" pitchFamily="34" charset="0"/>
                <a:ea typeface="Calibri" pitchFamily="34" charset="0"/>
                <a:cs typeface="Times New Roman" pitchFamily="18" charset="0"/>
              </a:rPr>
              <a:t>In Greek mythology, Hippolyta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4400" i="0" strike="noStrike" cap="none" normalizeH="0" baseline="0" dirty="0" smtClean="0">
                <a:ln>
                  <a:noFill/>
                </a:ln>
                <a:effectLst/>
                <a:latin typeface="Calibri" pitchFamily="34" charset="0"/>
                <a:ea typeface="Calibri" pitchFamily="34" charset="0"/>
                <a:cs typeface="Times New Roman" pitchFamily="18" charset="0"/>
              </a:rPr>
              <a:t> </a:t>
            </a:r>
            <a:r>
              <a:rPr lang="en-US" sz="4400" dirty="0" smtClean="0">
                <a:latin typeface="Calibri" pitchFamily="34" charset="0"/>
                <a:ea typeface="Calibri" pitchFamily="34" charset="0"/>
                <a:cs typeface="Times New Roman" pitchFamily="18" charset="0"/>
              </a:rPr>
              <a:t>was </a:t>
            </a:r>
            <a:r>
              <a:rPr kumimoji="0" lang="en-US" sz="4400" i="0" strike="noStrike" cap="none" normalizeH="0" baseline="0" dirty="0" smtClean="0">
                <a:ln>
                  <a:noFill/>
                </a:ln>
                <a:effectLst/>
                <a:latin typeface="Calibri" pitchFamily="34" charset="0"/>
                <a:ea typeface="Calibri" pitchFamily="34" charset="0"/>
                <a:cs typeface="Times New Roman" pitchFamily="18" charset="0"/>
              </a:rPr>
              <a:t> </a:t>
            </a:r>
            <a:r>
              <a:rPr kumimoji="0" lang="en-US" sz="4400" i="0" strike="noStrike" cap="none" normalizeH="0" baseline="0" dirty="0" smtClean="0">
                <a:ln>
                  <a:noFill/>
                </a:ln>
                <a:effectLst/>
                <a:latin typeface="Calibri" pitchFamily="34" charset="0"/>
                <a:ea typeface="Calibri" pitchFamily="34" charset="0"/>
                <a:cs typeface="Times New Roman" pitchFamily="18" charset="0"/>
              </a:rPr>
              <a:t>the queen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4400" i="0" strike="noStrike" cap="none" normalizeH="0" baseline="0" dirty="0" smtClean="0">
                <a:ln>
                  <a:noFill/>
                </a:ln>
                <a:effectLst/>
                <a:latin typeface="Calibri" pitchFamily="34" charset="0"/>
                <a:ea typeface="Calibri" pitchFamily="34" charset="0"/>
                <a:cs typeface="Times New Roman" pitchFamily="18" charset="0"/>
              </a:rPr>
              <a:t>of the </a:t>
            </a:r>
            <a:r>
              <a:rPr kumimoji="0" lang="en-US" sz="4400" i="0" strike="noStrike" cap="none" normalizeH="0" baseline="0" dirty="0" smtClean="0">
                <a:ln>
                  <a:noFill/>
                </a:ln>
                <a:effectLst/>
                <a:latin typeface="Calibri" pitchFamily="34" charset="0"/>
                <a:ea typeface="Calibri" pitchFamily="34" charset="0"/>
                <a:cs typeface="Times New Roman" pitchFamily="18" charset="0"/>
              </a:rPr>
              <a:t>Amazons. </a:t>
            </a:r>
            <a:endParaRPr kumimoji="0" lang="en-US" sz="4400" i="0" strike="noStrike" cap="none" normalizeH="0" baseline="0" dirty="0" smtClean="0">
              <a:ln>
                <a:noFill/>
              </a:ln>
              <a:effectLst/>
              <a:latin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86200" y="3581400"/>
            <a:ext cx="5105400" cy="2862322"/>
          </a:xfrm>
          <a:prstGeom prst="rect">
            <a:avLst/>
          </a:prstGeom>
        </p:spPr>
        <p:txBody>
          <a:bodyPr wrap="square">
            <a:spAutoFit/>
          </a:bodyPr>
          <a:lstStyle/>
          <a:p>
            <a:r>
              <a:rPr lang="en-US" sz="3600" dirty="0" smtClean="0">
                <a:latin typeface="Calibri" pitchFamily="34" charset="0"/>
                <a:ea typeface="Calibri" pitchFamily="34" charset="0"/>
                <a:cs typeface="Times New Roman" pitchFamily="18" charset="0"/>
              </a:rPr>
              <a:t>The Amazons were a race </a:t>
            </a:r>
            <a:r>
              <a:rPr lang="en-US" sz="3600" dirty="0" smtClean="0"/>
              <a:t>a race of fierce </a:t>
            </a:r>
            <a:r>
              <a:rPr lang="en-US" sz="3600" dirty="0" smtClean="0"/>
              <a:t>female</a:t>
            </a:r>
          </a:p>
          <a:p>
            <a:r>
              <a:rPr lang="en-US" sz="3600" dirty="0" smtClean="0">
                <a:latin typeface="Calibri" pitchFamily="34" charset="0"/>
                <a:ea typeface="Calibri" pitchFamily="34" charset="0"/>
                <a:cs typeface="Times New Roman" pitchFamily="18" charset="0"/>
              </a:rPr>
              <a:t>warriors </a:t>
            </a:r>
            <a:r>
              <a:rPr lang="en-US" sz="3600" dirty="0" smtClean="0"/>
              <a:t> </a:t>
            </a:r>
            <a:r>
              <a:rPr lang="en-US" sz="3600" dirty="0" smtClean="0"/>
              <a:t>who shunned men and went to war on their own terms</a:t>
            </a:r>
            <a:r>
              <a:rPr lang="en-US" sz="3600" dirty="0" smtClean="0"/>
              <a:t>.</a:t>
            </a:r>
            <a:endParaRPr lang="en-US" sz="3600" dirty="0"/>
          </a:p>
        </p:txBody>
      </p:sp>
      <p:pic>
        <p:nvPicPr>
          <p:cNvPr id="5" name="Picture 4" descr="amazons.jpg"/>
          <p:cNvPicPr>
            <a:picLocks noChangeAspect="1"/>
          </p:cNvPicPr>
          <p:nvPr/>
        </p:nvPicPr>
        <p:blipFill>
          <a:blip r:embed="rId2"/>
          <a:stretch>
            <a:fillRect/>
          </a:stretch>
        </p:blipFill>
        <p:spPr>
          <a:xfrm>
            <a:off x="3861122" y="228600"/>
            <a:ext cx="4745620" cy="3124200"/>
          </a:xfrm>
          <a:prstGeom prst="rect">
            <a:avLst/>
          </a:prstGeom>
          <a:ln>
            <a:noFill/>
          </a:ln>
          <a:effectLst>
            <a:softEdge rad="112500"/>
          </a:effectLst>
        </p:spPr>
      </p:pic>
      <p:pic>
        <p:nvPicPr>
          <p:cNvPr id="6" name="Picture 5" descr="Amazon_Warriors.jpg"/>
          <p:cNvPicPr>
            <a:picLocks noChangeAspect="1"/>
          </p:cNvPicPr>
          <p:nvPr/>
        </p:nvPicPr>
        <p:blipFill>
          <a:blip r:embed="rId3"/>
          <a:stretch>
            <a:fillRect/>
          </a:stretch>
        </p:blipFill>
        <p:spPr>
          <a:xfrm>
            <a:off x="304800" y="609600"/>
            <a:ext cx="3327400" cy="5486400"/>
          </a:xfrm>
          <a:prstGeom prst="rect">
            <a:avLst/>
          </a:prstGeom>
          <a:ln>
            <a:noFill/>
          </a:ln>
          <a:effectLst>
            <a:softEdge rad="1125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3200400"/>
            <a:ext cx="8763000" cy="3323987"/>
          </a:xfrm>
          <a:prstGeom prst="rect">
            <a:avLst/>
          </a:prstGeom>
        </p:spPr>
        <p:txBody>
          <a:bodyPr wrap="square">
            <a:spAutoFit/>
          </a:bodyPr>
          <a:lstStyle/>
          <a:p>
            <a:r>
              <a:rPr lang="en-US" sz="3200" dirty="0" smtClean="0"/>
              <a:t>Each of the Amazons, the </a:t>
            </a:r>
            <a:r>
              <a:rPr lang="en-US" sz="3200" dirty="0" smtClean="0"/>
              <a:t>first of the radical feminists, </a:t>
            </a:r>
            <a:r>
              <a:rPr lang="en-US" sz="3200" dirty="0" smtClean="0"/>
              <a:t>cut  off her entire right breast because it was </a:t>
            </a:r>
            <a:r>
              <a:rPr lang="en-US" sz="3200" dirty="0" smtClean="0"/>
              <a:t>is in the </a:t>
            </a:r>
            <a:r>
              <a:rPr lang="en-US" sz="3200" dirty="0" smtClean="0"/>
              <a:t>way when using a bow. </a:t>
            </a:r>
            <a:r>
              <a:rPr lang="en-US" sz="3200" dirty="0" smtClean="0">
                <a:latin typeface="Calibri" pitchFamily="34" charset="0"/>
                <a:ea typeface="Calibri" pitchFamily="34" charset="0"/>
                <a:cs typeface="Times New Roman" pitchFamily="18" charset="0"/>
              </a:rPr>
              <a:t>Amazons with  </a:t>
            </a:r>
            <a:r>
              <a:rPr lang="en-US" sz="3200" dirty="0" smtClean="0">
                <a:latin typeface="Calibri" pitchFamily="34" charset="0"/>
                <a:ea typeface="Calibri" pitchFamily="34" charset="0"/>
                <a:cs typeface="Times New Roman" pitchFamily="18" charset="0"/>
              </a:rPr>
              <a:t>mated with men for children, but killed the male </a:t>
            </a:r>
            <a:r>
              <a:rPr lang="en-US" sz="3200" dirty="0" smtClean="0">
                <a:latin typeface="Calibri" pitchFamily="34" charset="0"/>
                <a:ea typeface="Calibri" pitchFamily="34" charset="0"/>
                <a:cs typeface="Times New Roman" pitchFamily="18" charset="0"/>
              </a:rPr>
              <a:t>babies. </a:t>
            </a:r>
            <a:r>
              <a:rPr lang="en-US" sz="3200" dirty="0" smtClean="0"/>
              <a:t>Their </a:t>
            </a:r>
            <a:r>
              <a:rPr lang="en-US" sz="3200" dirty="0" smtClean="0"/>
              <a:t>left breasts were left intact for </a:t>
            </a:r>
            <a:r>
              <a:rPr lang="en-US" sz="3200" dirty="0" smtClean="0"/>
              <a:t>nursing their female offspring.</a:t>
            </a:r>
            <a:r>
              <a:rPr lang="en-US" sz="3200" dirty="0" smtClean="0"/>
              <a:t/>
            </a:r>
            <a:br>
              <a:rPr lang="en-US" sz="3200" dirty="0" smtClean="0"/>
            </a:br>
            <a:endParaRPr lang="en-US" dirty="0"/>
          </a:p>
        </p:txBody>
      </p:sp>
      <p:pic>
        <p:nvPicPr>
          <p:cNvPr id="5" name="Picture 4" descr="amazon%20stuck.jpg"/>
          <p:cNvPicPr>
            <a:picLocks noChangeAspect="1"/>
          </p:cNvPicPr>
          <p:nvPr/>
        </p:nvPicPr>
        <p:blipFill>
          <a:blip r:embed="rId2"/>
          <a:stretch>
            <a:fillRect/>
          </a:stretch>
        </p:blipFill>
        <p:spPr>
          <a:xfrm>
            <a:off x="3048000" y="533400"/>
            <a:ext cx="3200400" cy="2510118"/>
          </a:xfrm>
          <a:prstGeom prst="rect">
            <a:avLst/>
          </a:prstGeom>
          <a:ln>
            <a:noFill/>
          </a:ln>
          <a:effectLst>
            <a:softEdge rad="112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343400" y="990600"/>
            <a:ext cx="4572000" cy="4524315"/>
          </a:xfrm>
          <a:prstGeom prst="rect">
            <a:avLst/>
          </a:prstGeom>
        </p:spPr>
        <p:txBody>
          <a:bodyPr wrap="square">
            <a:spAutoFit/>
          </a:bodyPr>
          <a:lstStyle/>
          <a:p>
            <a:r>
              <a:rPr lang="en-US" sz="3600" dirty="0" err="1" smtClean="0">
                <a:latin typeface="Calibri" pitchFamily="34" charset="0"/>
                <a:ea typeface="Calibri" pitchFamily="34" charset="0"/>
                <a:cs typeface="Times New Roman" pitchFamily="18" charset="0"/>
              </a:rPr>
              <a:t>Hippolyta</a:t>
            </a:r>
            <a:r>
              <a:rPr lang="en-US" sz="3600" dirty="0" smtClean="0">
                <a:latin typeface="Calibri" pitchFamily="34" charset="0"/>
                <a:ea typeface="Calibri" pitchFamily="34" charset="0"/>
                <a:cs typeface="Times New Roman" pitchFamily="18" charset="0"/>
              </a:rPr>
              <a:t> had a </a:t>
            </a:r>
            <a:r>
              <a:rPr lang="en-US" sz="3600" dirty="0" smtClean="0">
                <a:latin typeface="Calibri" pitchFamily="34" charset="0"/>
                <a:ea typeface="Calibri" pitchFamily="34" charset="0"/>
                <a:cs typeface="Times New Roman" pitchFamily="18" charset="0"/>
              </a:rPr>
              <a:t>magical </a:t>
            </a:r>
            <a:r>
              <a:rPr lang="en-US" sz="3600" dirty="0" smtClean="0">
                <a:latin typeface="Calibri" pitchFamily="34" charset="0"/>
                <a:ea typeface="Calibri" pitchFamily="34" charset="0"/>
                <a:cs typeface="Times New Roman" pitchFamily="18" charset="0"/>
              </a:rPr>
              <a:t>girdle, or </a:t>
            </a:r>
            <a:r>
              <a:rPr lang="en-US" sz="3600" dirty="0" smtClean="0">
                <a:latin typeface="Calibri" pitchFamily="34" charset="0"/>
                <a:ea typeface="Calibri" pitchFamily="34" charset="0"/>
                <a:cs typeface="Times New Roman" pitchFamily="18" charset="0"/>
              </a:rPr>
              <a:t>waist </a:t>
            </a:r>
            <a:r>
              <a:rPr lang="en-US" sz="3600" dirty="0" smtClean="0">
                <a:latin typeface="Calibri" pitchFamily="34" charset="0"/>
                <a:ea typeface="Calibri" pitchFamily="34" charset="0"/>
                <a:cs typeface="Times New Roman" pitchFamily="18" charset="0"/>
              </a:rPr>
              <a:t>belt, </a:t>
            </a:r>
            <a:r>
              <a:rPr lang="en-US" sz="3600" dirty="0" smtClean="0">
                <a:latin typeface="Calibri" pitchFamily="34" charset="0"/>
                <a:ea typeface="Calibri" pitchFamily="34" charset="0"/>
                <a:cs typeface="Times New Roman" pitchFamily="18" charset="0"/>
              </a:rPr>
              <a:t>that </a:t>
            </a:r>
            <a:r>
              <a:rPr lang="en-US" sz="3600" dirty="0" smtClean="0">
                <a:latin typeface="Calibri" pitchFamily="34" charset="0"/>
                <a:ea typeface="Calibri" pitchFamily="34" charset="0"/>
                <a:cs typeface="Times New Roman" pitchFamily="18" charset="0"/>
              </a:rPr>
              <a:t>was given her by father Ares, the god of war. The girdle </a:t>
            </a:r>
            <a:r>
              <a:rPr lang="en-US" sz="3600" dirty="0" smtClean="0">
                <a:latin typeface="Calibri" pitchFamily="34" charset="0"/>
                <a:ea typeface="Calibri" pitchFamily="34" charset="0"/>
                <a:cs typeface="Times New Roman" pitchFamily="18" charset="0"/>
              </a:rPr>
              <a:t>signified </a:t>
            </a:r>
            <a:r>
              <a:rPr lang="en-US" sz="3600" dirty="0" smtClean="0">
                <a:latin typeface="Calibri" pitchFamily="34" charset="0"/>
                <a:ea typeface="Calibri" pitchFamily="34" charset="0"/>
                <a:cs typeface="Times New Roman" pitchFamily="18" charset="0"/>
              </a:rPr>
              <a:t>her authority as queen of the Amazons. </a:t>
            </a:r>
            <a:endParaRPr lang="en-US" sz="3600" dirty="0"/>
          </a:p>
        </p:txBody>
      </p:sp>
      <p:pic>
        <p:nvPicPr>
          <p:cNvPr id="5" name="Picture 4" descr="9883%20_%209884.jpg"/>
          <p:cNvPicPr>
            <a:picLocks noChangeAspect="1"/>
          </p:cNvPicPr>
          <p:nvPr/>
        </p:nvPicPr>
        <p:blipFill>
          <a:blip r:embed="rId2">
            <a:clrChange>
              <a:clrFrom>
                <a:srgbClr val="FDF8E4"/>
              </a:clrFrom>
              <a:clrTo>
                <a:srgbClr val="FDF8E4">
                  <a:alpha val="0"/>
                </a:srgbClr>
              </a:clrTo>
            </a:clrChange>
          </a:blip>
          <a:stretch>
            <a:fillRect/>
          </a:stretch>
        </p:blipFill>
        <p:spPr>
          <a:xfrm>
            <a:off x="381000" y="990600"/>
            <a:ext cx="3695700" cy="44704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228600"/>
            <a:ext cx="2895600" cy="4832092"/>
          </a:xfrm>
          <a:prstGeom prst="rect">
            <a:avLst/>
          </a:prstGeom>
        </p:spPr>
        <p:txBody>
          <a:bodyPr wrap="square">
            <a:spAutoFit/>
          </a:bodyPr>
          <a:lstStyle/>
          <a:p>
            <a:r>
              <a:rPr lang="en-US" sz="2800" dirty="0" smtClean="0">
                <a:latin typeface="Calibri" pitchFamily="34" charset="0"/>
                <a:ea typeface="Calibri" pitchFamily="34" charset="0"/>
                <a:cs typeface="Times New Roman" pitchFamily="18" charset="0"/>
              </a:rPr>
              <a:t>King Minos of Crete defeated Athens.  He demanded that seven Athenian boys and seven Athenian girls be sent to Crete every </a:t>
            </a:r>
          </a:p>
          <a:p>
            <a:r>
              <a:rPr lang="en-US" sz="2800" dirty="0" smtClean="0">
                <a:latin typeface="Calibri" pitchFamily="34" charset="0"/>
                <a:ea typeface="Calibri" pitchFamily="34" charset="0"/>
                <a:cs typeface="Times New Roman" pitchFamily="18" charset="0"/>
              </a:rPr>
              <a:t>seven</a:t>
            </a:r>
          </a:p>
          <a:p>
            <a:r>
              <a:rPr lang="en-US" sz="2800" dirty="0" smtClean="0">
                <a:latin typeface="Calibri" pitchFamily="34" charset="0"/>
                <a:ea typeface="Calibri" pitchFamily="34" charset="0"/>
                <a:cs typeface="Times New Roman" pitchFamily="18" charset="0"/>
              </a:rPr>
              <a:t> years.</a:t>
            </a:r>
            <a:endParaRPr lang="en-US" sz="2800" dirty="0"/>
          </a:p>
        </p:txBody>
      </p:sp>
      <p:pic>
        <p:nvPicPr>
          <p:cNvPr id="5" name="Picture 4" descr="labyrinth.jpg"/>
          <p:cNvPicPr>
            <a:picLocks noChangeAspect="1"/>
          </p:cNvPicPr>
          <p:nvPr/>
        </p:nvPicPr>
        <p:blipFill>
          <a:blip r:embed="rId2"/>
          <a:stretch>
            <a:fillRect/>
          </a:stretch>
        </p:blipFill>
        <p:spPr>
          <a:xfrm>
            <a:off x="3048000" y="381000"/>
            <a:ext cx="5486400" cy="4114800"/>
          </a:xfrm>
          <a:prstGeom prst="rect">
            <a:avLst/>
          </a:prstGeom>
          <a:ln>
            <a:noFill/>
          </a:ln>
          <a:effectLst>
            <a:softEdge rad="112500"/>
          </a:effectLst>
        </p:spPr>
      </p:pic>
      <p:pic>
        <p:nvPicPr>
          <p:cNvPr id="6" name="Picture 5" descr="minotaur.jpg"/>
          <p:cNvPicPr>
            <a:picLocks noChangeAspect="1"/>
          </p:cNvPicPr>
          <p:nvPr/>
        </p:nvPicPr>
        <p:blipFill>
          <a:blip r:embed="rId3"/>
          <a:stretch>
            <a:fillRect/>
          </a:stretch>
        </p:blipFill>
        <p:spPr>
          <a:xfrm>
            <a:off x="7620000" y="152400"/>
            <a:ext cx="1296293" cy="1618785"/>
          </a:xfrm>
          <a:prstGeom prst="rect">
            <a:avLst/>
          </a:prstGeom>
          <a:ln>
            <a:noFill/>
          </a:ln>
          <a:effectLst>
            <a:softEdge rad="112500"/>
          </a:effectLst>
        </p:spPr>
      </p:pic>
      <p:sp>
        <p:nvSpPr>
          <p:cNvPr id="7" name="Rectangle 6"/>
          <p:cNvSpPr/>
          <p:nvPr/>
        </p:nvSpPr>
        <p:spPr>
          <a:xfrm>
            <a:off x="4724400" y="4611231"/>
            <a:ext cx="4419600" cy="1815882"/>
          </a:xfrm>
          <a:prstGeom prst="rect">
            <a:avLst/>
          </a:prstGeom>
        </p:spPr>
        <p:txBody>
          <a:bodyPr wrap="square">
            <a:spAutoFit/>
          </a:bodyPr>
          <a:lstStyle/>
          <a:p>
            <a:r>
              <a:rPr lang="en-US" sz="2800" dirty="0" smtClean="0">
                <a:latin typeface="Calibri" pitchFamily="34" charset="0"/>
                <a:ea typeface="Calibri" pitchFamily="34" charset="0"/>
                <a:cs typeface="Times New Roman" pitchFamily="18" charset="0"/>
              </a:rPr>
              <a:t>They were put in the labyrinth to be killed by the Minotaur, a half man – half bull beast that live there.</a:t>
            </a:r>
            <a:endParaRPr lang="en-US" sz="2800" dirty="0"/>
          </a:p>
        </p:txBody>
      </p:sp>
      <p:pic>
        <p:nvPicPr>
          <p:cNvPr id="8" name="Picture 7" descr="minotaur.jpg"/>
          <p:cNvPicPr>
            <a:picLocks noChangeAspect="1"/>
          </p:cNvPicPr>
          <p:nvPr/>
        </p:nvPicPr>
        <p:blipFill>
          <a:blip r:embed="rId4"/>
          <a:stretch>
            <a:fillRect/>
          </a:stretch>
        </p:blipFill>
        <p:spPr>
          <a:xfrm>
            <a:off x="1524000" y="3917950"/>
            <a:ext cx="2841877" cy="2863850"/>
          </a:xfrm>
          <a:prstGeom prst="rect">
            <a:avLst/>
          </a:prstGeom>
          <a:ln>
            <a:noFill/>
          </a:ln>
          <a:effectLst>
            <a:softEdge rad="112500"/>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heasus minotaur.gif"/>
          <p:cNvPicPr/>
          <p:nvPr/>
        </p:nvPicPr>
        <p:blipFill>
          <a:blip r:embed="rId2"/>
          <a:stretch>
            <a:fillRect/>
          </a:stretch>
        </p:blipFill>
        <p:spPr>
          <a:xfrm>
            <a:off x="5181600" y="1295400"/>
            <a:ext cx="3267075" cy="4191000"/>
          </a:xfrm>
          <a:prstGeom prst="rect">
            <a:avLst/>
          </a:prstGeom>
          <a:ln>
            <a:noFill/>
          </a:ln>
          <a:effectLst>
            <a:softEdge rad="112500"/>
          </a:effectLst>
        </p:spPr>
      </p:pic>
      <p:sp>
        <p:nvSpPr>
          <p:cNvPr id="5121" name="Rectangle 1"/>
          <p:cNvSpPr>
            <a:spLocks noChangeArrowheads="1"/>
          </p:cNvSpPr>
          <p:nvPr/>
        </p:nvSpPr>
        <p:spPr bwMode="auto">
          <a:xfrm>
            <a:off x="228600" y="838200"/>
            <a:ext cx="4648200"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Theseus was among those to be eaten by the Minotaur.  However, he decapitated the beast.  Then Theseus used the string to escape the Labyrinth and managed to escape with all of the young Athenians.  Theseus later became king of Athens.</a:t>
            </a:r>
            <a:endParaRPr kumimoji="0" lang="en-US" sz="32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685800" y="3505200"/>
            <a:ext cx="769620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Hippolyta first encounters Theseus when he arrives </a:t>
            </a:r>
            <a:r>
              <a:rPr kumimoji="0" lang="en-US" sz="2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in </a:t>
            </a:r>
            <a:r>
              <a:rPr kumimoji="0" lang="en-US" sz="24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the land </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of the Amazon on a quest against the Amazons. When Theseus first arrived there the they expected no trouble from him.  Sensing no malice, Hippolyta openly welcomed Theseus by going aboard his ship bearing gifts. After boarding the ship, Theseus left for Athens, abducting Hippolyta. This sparked a war between the Amazons and the Athenians.</a:t>
            </a:r>
            <a:endParaRPr kumimoji="0" lang="en-US" sz="2400" b="0" i="0" u="none" strike="noStrike" cap="none" normalizeH="0" baseline="0" dirty="0" smtClean="0">
              <a:ln>
                <a:noFill/>
              </a:ln>
              <a:solidFill>
                <a:schemeClr val="tx1"/>
              </a:solidFill>
              <a:effectLst/>
              <a:latin typeface="Arial" pitchFamily="34" charset="0"/>
            </a:endParaRPr>
          </a:p>
        </p:txBody>
      </p:sp>
      <p:pic>
        <p:nvPicPr>
          <p:cNvPr id="3" name="Picture 2" descr="amazons2.jpg"/>
          <p:cNvPicPr>
            <a:picLocks noChangeAspect="1"/>
          </p:cNvPicPr>
          <p:nvPr/>
        </p:nvPicPr>
        <p:blipFill>
          <a:blip r:embed="rId3"/>
          <a:stretch>
            <a:fillRect/>
          </a:stretch>
        </p:blipFill>
        <p:spPr>
          <a:xfrm>
            <a:off x="1981200" y="304800"/>
            <a:ext cx="4800600" cy="2988374"/>
          </a:xfrm>
          <a:prstGeom prst="rect">
            <a:avLst/>
          </a:prstGeom>
          <a:ln>
            <a:noFill/>
          </a:ln>
          <a:effectLst>
            <a:softEdge rad="112500"/>
          </a:effec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TotalTime>
  <Words>298</Words>
  <Application>Microsoft Office PowerPoint</Application>
  <PresentationFormat>On-screen Show (4:3)</PresentationFormat>
  <Paragraphs>15</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Hippolyta and Theseus</vt:lpstr>
      <vt:lpstr>Slide 2</vt:lpstr>
      <vt:lpstr>Slide 3</vt:lpstr>
      <vt:lpstr>Slide 4</vt:lpstr>
      <vt:lpstr>Slide 5</vt:lpstr>
      <vt:lpstr>Slide 6</vt:lpstr>
      <vt:lpstr>Slide 7</vt:lpstr>
      <vt:lpstr>Slide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Lorette Mann-Dale</dc:creator>
  <cp:lastModifiedBy>Lorette Mann-Dale</cp:lastModifiedBy>
  <cp:revision>13</cp:revision>
  <dcterms:created xsi:type="dcterms:W3CDTF">2010-11-29T19:08:07Z</dcterms:created>
  <dcterms:modified xsi:type="dcterms:W3CDTF">2010-12-02T13:57:25Z</dcterms:modified>
</cp:coreProperties>
</file>